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notesMasterIdLst>
    <p:notesMasterId r:id="rId49"/>
  </p:notesMasterIdLst>
  <p:sldIdLst>
    <p:sldId id="258" r:id="rId5"/>
    <p:sldId id="263" r:id="rId6"/>
    <p:sldId id="831" r:id="rId7"/>
    <p:sldId id="774" r:id="rId8"/>
    <p:sldId id="775" r:id="rId9"/>
    <p:sldId id="584" r:id="rId10"/>
    <p:sldId id="262" r:id="rId11"/>
    <p:sldId id="798" r:id="rId12"/>
    <p:sldId id="799" r:id="rId13"/>
    <p:sldId id="672" r:id="rId14"/>
    <p:sldId id="773" r:id="rId15"/>
    <p:sldId id="800" r:id="rId16"/>
    <p:sldId id="801" r:id="rId17"/>
    <p:sldId id="802" r:id="rId18"/>
    <p:sldId id="803" r:id="rId19"/>
    <p:sldId id="804" r:id="rId20"/>
    <p:sldId id="805" r:id="rId21"/>
    <p:sldId id="806" r:id="rId22"/>
    <p:sldId id="807" r:id="rId23"/>
    <p:sldId id="808" r:id="rId24"/>
    <p:sldId id="809" r:id="rId25"/>
    <p:sldId id="810" r:id="rId26"/>
    <p:sldId id="811" r:id="rId27"/>
    <p:sldId id="812" r:id="rId28"/>
    <p:sldId id="813" r:id="rId29"/>
    <p:sldId id="814" r:id="rId30"/>
    <p:sldId id="815" r:id="rId31"/>
    <p:sldId id="816" r:id="rId32"/>
    <p:sldId id="817" r:id="rId33"/>
    <p:sldId id="818" r:id="rId34"/>
    <p:sldId id="819" r:id="rId35"/>
    <p:sldId id="820" r:id="rId36"/>
    <p:sldId id="821" r:id="rId37"/>
    <p:sldId id="823" r:id="rId38"/>
    <p:sldId id="822" r:id="rId39"/>
    <p:sldId id="824" r:id="rId40"/>
    <p:sldId id="825" r:id="rId41"/>
    <p:sldId id="826" r:id="rId42"/>
    <p:sldId id="827" r:id="rId43"/>
    <p:sldId id="828" r:id="rId44"/>
    <p:sldId id="829" r:id="rId45"/>
    <p:sldId id="830" r:id="rId46"/>
    <p:sldId id="276" r:id="rId47"/>
    <p:sldId id="277" r:id="rId48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4F5764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4"/>
    <p:restoredTop sz="94620"/>
  </p:normalViewPr>
  <p:slideViewPr>
    <p:cSldViewPr snapToGrid="0" snapToObjects="1">
      <p:cViewPr varScale="1">
        <p:scale>
          <a:sx n="137" d="100"/>
          <a:sy n="137" d="100"/>
        </p:scale>
        <p:origin x="384" y="184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Aula 2: Introdução, Cores, Histogramas e Suavização.</a:t>
            </a:r>
          </a:p>
          <a:p>
            <a:endParaRPr lang="pt-BR" dirty="0"/>
          </a:p>
          <a:p>
            <a:r>
              <a:rPr lang="pt-BR" dirty="0"/>
              <a:t>Aula 3:  Suavização (), </a:t>
            </a:r>
            <a:r>
              <a:rPr lang="pt-BR" dirty="0" err="1"/>
              <a:t>Limiarização</a:t>
            </a:r>
            <a:r>
              <a:rPr lang="pt-BR" dirty="0"/>
              <a:t>, Erosão, Dilatação e Segmentação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GANs are the state-of-the-art in image and video generation;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7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5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9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54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Medium"/>
              </a:rPr>
              <a:t>VISÃO</a:t>
            </a:r>
            <a:r>
              <a:rPr lang="en-US" sz="3500" dirty="0">
                <a:solidFill>
                  <a:srgbClr val="FF0000"/>
                </a:solidFill>
                <a:latin typeface="Gotham HTF Light"/>
                <a:cs typeface="Gotham HTF Medium"/>
              </a:rPr>
              <a:t> COMPUTACIONAL</a:t>
            </a:r>
            <a:endParaRPr lang="en-US" sz="3500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6605" y="2778475"/>
            <a:ext cx="53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Aquisição,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OpenCV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,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Convoluções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, Classificação e mais </a:t>
            </a:r>
          </a:p>
        </p:txBody>
      </p: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7CB97-0215-E64C-8869-B0F5D2FE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65" y="0"/>
            <a:ext cx="827126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2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A0E43-D1AE-BA42-948B-BF8E8D2C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50E75F-FBA9-704A-9EA8-5FA7AC80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8"/>
            <a:ext cx="9144000" cy="48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0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2B947-EBEB-6E41-BBF7-2F9AE795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131"/>
            <a:ext cx="9144000" cy="37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770A0-E445-5248-9F3D-A178F6E7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9" y="1301021"/>
            <a:ext cx="8258605" cy="256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8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902A9-CAE0-6545-965D-25F60E33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345"/>
            <a:ext cx="9144000" cy="511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9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DF620-4C62-114B-B041-6DC4FAC8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4" y="-65314"/>
            <a:ext cx="8736088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5D1D0-2BFE-F146-BA2A-EB6AA224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360"/>
            <a:ext cx="9144000" cy="45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0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33105-7365-C84E-A543-2CA2ED2C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628"/>
            <a:ext cx="9144000" cy="43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32C36-A0DE-B244-9118-09063E47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4" y="-186613"/>
            <a:ext cx="8710274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3834881"/>
            <a:ext cx="9144000" cy="5143500"/>
          </a:xfrm>
          <a:prstGeom prst="rect">
            <a:avLst/>
          </a:prstGeom>
        </p:spPr>
      </p:pic>
      <p:pic>
        <p:nvPicPr>
          <p:cNvPr id="12" name="Imagem 8">
            <a:extLst>
              <a:ext uri="{FF2B5EF4-FFF2-40B4-BE49-F238E27FC236}">
                <a16:creationId xmlns:a16="http://schemas.microsoft.com/office/drawing/2014/main" id="{3812BFF3-DE3A-1E49-A83B-16C93D5F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29" y="2479531"/>
            <a:ext cx="2941011" cy="233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6A7D33E7-0E38-6549-B8B6-907AF468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95" y="2445216"/>
            <a:ext cx="2249705" cy="236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2">
            <a:extLst>
              <a:ext uri="{FF2B5EF4-FFF2-40B4-BE49-F238E27FC236}">
                <a16:creationId xmlns:a16="http://schemas.microsoft.com/office/drawing/2014/main" id="{8F38961F-5253-884F-BBF4-3B48D0BF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05" y="349925"/>
            <a:ext cx="2069295" cy="246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06DDAD67-E913-1342-97F5-E4E3A14F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21" y="358538"/>
            <a:ext cx="1875903" cy="24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BCF5BA39-29A0-0C49-87E2-1C8B644F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2" y="358538"/>
            <a:ext cx="4192789" cy="244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B5755B6-3DED-AD4B-855A-B4B8E1856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50" y="2636160"/>
            <a:ext cx="334096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400" dirty="0"/>
          </a:p>
          <a:p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r>
              <a:rPr lang="en-US" altLang="en-US" sz="1200" b="1" dirty="0"/>
              <a:t>Professor de </a:t>
            </a:r>
            <a:r>
              <a:rPr lang="en-US" altLang="en-US" sz="1200" b="1" dirty="0" err="1"/>
              <a:t>graduação</a:t>
            </a:r>
            <a:r>
              <a:rPr lang="en-US" altLang="en-US" sz="1200" b="1" dirty="0"/>
              <a:t> e MBA</a:t>
            </a:r>
            <a:r>
              <a:rPr lang="en-US" altLang="en-US" sz="1200" dirty="0"/>
              <a:t> @ FIAP</a:t>
            </a:r>
          </a:p>
          <a:p>
            <a:r>
              <a:rPr lang="en-US" altLang="en-US" sz="1200" b="1" dirty="0"/>
              <a:t>Most Valuable Professional </a:t>
            </a:r>
            <a:r>
              <a:rPr lang="en-US" altLang="en-US" sz="1200" dirty="0"/>
              <a:t>– AI @Microsoft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Computação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Machine e Deep Learning</a:t>
            </a:r>
          </a:p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AF8E6-62F5-FF49-A7F6-FB883700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607"/>
            <a:ext cx="9144000" cy="50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31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9B8AA-899A-6842-802B-4AB68113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687"/>
            <a:ext cx="9144000" cy="4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7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0E232-E90E-5541-83DB-796CA806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49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7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893528-9495-9148-8D42-D56535CA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76" y="0"/>
            <a:ext cx="8024647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9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FC4F5-9FC6-DD45-8EA0-F24D1A0B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77"/>
            <a:ext cx="9144000" cy="485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9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0B0D2-B241-7B48-BC59-9DEE5117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025"/>
            <a:ext cx="9144000" cy="32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4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948A0-6F18-4F4D-B8AF-E398663C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87"/>
            <a:ext cx="9144000" cy="456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2C3C7-34F3-974C-967D-80150D50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26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5A43BA-F9A9-1D42-BA72-EE46C913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112"/>
            <a:ext cx="9144000" cy="50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2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BF2FE-FF73-504B-8315-7C073A47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48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1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5822" y="555773"/>
            <a:ext cx="41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ld"/>
                <a:cs typeface="Gotham HTF Bold"/>
              </a:rPr>
              <a:t>TÓPICOS</a:t>
            </a:r>
            <a:endParaRPr lang="pt-BR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5161" y="1069608"/>
            <a:ext cx="3433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71587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Introdução a Visão Computacional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130629" y="2926360"/>
            <a:ext cx="4106254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4761712" y="2926360"/>
            <a:ext cx="4255859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71587" y="3336991"/>
            <a:ext cx="2179841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OpenCV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7730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Aquisição de Imagens e Conceitos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37729" y="331138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Visão Computacional e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Convolução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C9F5E0-101F-374F-AF7C-D621D0A60C59}"/>
              </a:ext>
            </a:extLst>
          </p:cNvPr>
          <p:cNvSpPr txBox="1"/>
          <p:nvPr/>
        </p:nvSpPr>
        <p:spPr>
          <a:xfrm>
            <a:off x="3718166" y="378573"/>
            <a:ext cx="2338078" cy="72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Estrutura; 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Modelagem matemática;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Arquitetura e exemplos práticos.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0B3B0-BF2A-704E-81F1-1923B7DE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619" y="1459615"/>
            <a:ext cx="1467455" cy="109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076B5-7888-564D-A247-E0234056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93" y="1570089"/>
            <a:ext cx="1620189" cy="79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D5AB-D510-5F44-98B0-34646D1F8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58" y="3216477"/>
            <a:ext cx="1860629" cy="604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BD71F-C9FD-8745-8E05-1EA40B565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971" y="3140455"/>
            <a:ext cx="3383103" cy="10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2F84A-AAEA-5942-A12E-5D11791F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976"/>
            <a:ext cx="9144000" cy="48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4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2EB04-624F-E441-B051-C0729E57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49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43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DDE5F-5FB5-A949-8B2C-B68EC36F4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0"/>
            <a:ext cx="8104377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52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4A2DF-8A32-5E49-BE42-CB042B18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4"/>
            <a:ext cx="9144000" cy="51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18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208732-5448-8540-BB87-D5F99CEB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1" y="0"/>
            <a:ext cx="7944597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00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C7EA0-2E9B-1A4A-9507-A445FA09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" y="-65314"/>
            <a:ext cx="9095871" cy="52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95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6388D-F079-4248-9AC8-D20C1F92D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34" y="0"/>
            <a:ext cx="7821531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97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8E11B-4DB4-F54A-84E8-0837E4F0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" y="-83976"/>
            <a:ext cx="9124810" cy="52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2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4A3B9-42FC-154D-A1A1-43F2CC66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" y="-83976"/>
            <a:ext cx="9038062" cy="52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5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48B08-94E0-694F-905E-74F3587A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51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DDAB8-1D81-924B-A0DA-8FAA602C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8" y="-93306"/>
            <a:ext cx="9025482" cy="52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00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CF5CF-52D6-DE4E-A322-BD6A2C0C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088"/>
            <a:ext cx="9144000" cy="43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5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6D73D-988A-EB43-A31B-5FDEB26A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755"/>
            <a:ext cx="9144000" cy="26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0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E8BB6-CCBC-5A4B-9FA6-955F927D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63" y="0"/>
            <a:ext cx="7790674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90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4191043"/>
            <a:ext cx="4686710" cy="4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Copyright </a:t>
            </a:r>
            <a:r>
              <a:rPr lang="de-DE" sz="700" dirty="0">
                <a:solidFill>
                  <a:srgbClr val="626E73"/>
                </a:solidFill>
                <a:latin typeface="Roboto Light"/>
                <a:cs typeface="Roboto Light"/>
              </a:rPr>
              <a:t>© </a:t>
            </a:r>
            <a:r>
              <a:rPr lang="en-US" sz="700">
                <a:solidFill>
                  <a:srgbClr val="626E73"/>
                </a:solidFill>
                <a:latin typeface="Roboto Light"/>
                <a:cs typeface="Roboto Light"/>
              </a:rPr>
              <a:t>2023 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| Professor Dr. José Ahirton Batista Lopes Filho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Todos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direitos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reservados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Reprodução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divulgação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total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parcial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deste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documento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é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expressamente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proibido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sem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consentimento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formal,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escrito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do professor/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autor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" y="2881860"/>
            <a:ext cx="1003282" cy="349982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31" y="2914976"/>
            <a:ext cx="832828" cy="329258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729562" y="3572119"/>
            <a:ext cx="27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ahirtonlopes@gmail.com</a:t>
            </a:r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75" y="1586723"/>
            <a:ext cx="1376434" cy="1376434"/>
          </a:xfrm>
          <a:prstGeom prst="rect">
            <a:avLst/>
          </a:prstGeom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60D0EC2E-594E-C247-A198-79CE34385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591819"/>
            <a:ext cx="1293700" cy="12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67" y="1733656"/>
            <a:ext cx="1157577" cy="1122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70" y="2914178"/>
            <a:ext cx="408243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197"/>
            <a:ext cx="8699498" cy="4708684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44A778-F51D-7F49-9DCC-DF676DC42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90"/>
            <a:ext cx="9144000" cy="48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>
            <a:extLst>
              <a:ext uri="{FF2B5EF4-FFF2-40B4-BE49-F238E27FC236}">
                <a16:creationId xmlns:a16="http://schemas.microsoft.com/office/drawing/2014/main" id="{C7EE2D7B-FC13-B548-8747-36033F356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Taxonomia dos Modelos Generativos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BDA87-83CF-A94D-8724-1C1C1C6C5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0644"/>
            <a:ext cx="9144000" cy="48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1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10887-7873-AF4D-B9AB-C554A8DB3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612"/>
            <a:ext cx="9144000" cy="47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D56F59-0EC1-8943-8B8F-8572FD7E9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0" y="0"/>
            <a:ext cx="820652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E859D6-B1ED-A542-8F4B-D3656971F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2" y="0"/>
            <a:ext cx="8151416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8fd270-4a57-47e1-b674-c7d4969804ad" xsi:nil="true"/>
    <lcf76f155ced4ddcb4097134ff3c332f xmlns="2220af93-035a-443f-80b0-3b9b401ad9a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D78489-2EA9-4F62-AA97-4357E1857E67}">
  <ds:schemaRefs>
    <ds:schemaRef ds:uri="http://schemas.microsoft.com/office/2006/metadata/properties"/>
    <ds:schemaRef ds:uri="http://schemas.microsoft.com/office/infopath/2007/PartnerControls"/>
    <ds:schemaRef ds:uri="a6194295-1792-4b63-878c-b29c2ff82726"/>
    <ds:schemaRef ds:uri="49c50ba2-eaf4-4058-b769-73a32109933c"/>
  </ds:schemaRefs>
</ds:datastoreItem>
</file>

<file path=customXml/itemProps2.xml><?xml version="1.0" encoding="utf-8"?>
<ds:datastoreItem xmlns:ds="http://schemas.openxmlformats.org/officeDocument/2006/customXml" ds:itemID="{6F620CFD-05A0-4EF3-AFE2-3EB5F72DD0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11521A-78CB-46D9-9C0E-E62DDB6A31C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</TotalTime>
  <Words>175</Words>
  <Application>Microsoft Macintosh PowerPoint</Application>
  <PresentationFormat>Custom</PresentationFormat>
  <Paragraphs>36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ＭＳ Ｐゴシック</vt:lpstr>
      <vt:lpstr>Arial</vt:lpstr>
      <vt:lpstr>Calibri</vt:lpstr>
      <vt:lpstr>Gotham HTF Bold</vt:lpstr>
      <vt:lpstr>Gotham HTF Book</vt:lpstr>
      <vt:lpstr>Gotham HTF Light</vt:lpstr>
      <vt:lpstr>Gotham HTF Medium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Taxonomia dos Modelos Generativos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Jose Ahirton Batista Lopes Filho</cp:lastModifiedBy>
  <cp:revision>48</cp:revision>
  <dcterms:created xsi:type="dcterms:W3CDTF">2019-02-15T12:16:11Z</dcterms:created>
  <dcterms:modified xsi:type="dcterms:W3CDTF">2023-02-09T18:00:28Z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</Properties>
</file>